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Space Grotesk Medium"/>
      <p:regular r:id="rId21"/>
      <p:bold r:id="rId22"/>
    </p:embeddedFont>
    <p:embeddedFont>
      <p:font typeface="Space Grotesk"/>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SpaceGroteskMedium-bold.fntdata"/><Relationship Id="rId10" Type="http://schemas.openxmlformats.org/officeDocument/2006/relationships/slide" Target="slides/slide5.xml"/><Relationship Id="rId21" Type="http://schemas.openxmlformats.org/officeDocument/2006/relationships/font" Target="fonts/SpaceGroteskMedium-regular.fntdata"/><Relationship Id="rId13" Type="http://schemas.openxmlformats.org/officeDocument/2006/relationships/slide" Target="slides/slide8.xml"/><Relationship Id="rId24" Type="http://schemas.openxmlformats.org/officeDocument/2006/relationships/font" Target="fonts/SpaceGrotesk-bold.fntdata"/><Relationship Id="rId12" Type="http://schemas.openxmlformats.org/officeDocument/2006/relationships/slide" Target="slides/slide7.xml"/><Relationship Id="rId23" Type="http://schemas.openxmlformats.org/officeDocument/2006/relationships/font" Target="fonts/SpaceGrotesk-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&lt;Speaker Note&gt;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3f33c9326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3f33c9326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19b178a6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419b178a6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419b178a6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419b178a6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19b178a66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19b178a66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419b178a6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419b178a6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32d3b7532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32d3b7532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419b178a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419b178a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3f33c9326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3f33c9326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f35d1a6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f35d1a6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3f33c9326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3f33c9326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419b178a6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419b178a6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419b178a6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419b178a6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3f33c9326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3f33c9326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419b178a6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419b178a6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3" cy="5143501"/>
          </a:xfrm>
          <a:prstGeom prst="rect">
            <a:avLst/>
          </a:prstGeom>
          <a:noFill/>
          <a:ln>
            <a:noFill/>
          </a:ln>
        </p:spPr>
      </p:pic>
      <p:sp>
        <p:nvSpPr>
          <p:cNvPr id="55" name="Google Shape;55;p13"/>
          <p:cNvSpPr txBox="1"/>
          <p:nvPr/>
        </p:nvSpPr>
        <p:spPr>
          <a:xfrm>
            <a:off x="311700" y="3551850"/>
            <a:ext cx="8520600" cy="10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Name: Raksha Pahariya	</a:t>
            </a:r>
            <a:endParaRPr b="1" sz="1800">
              <a:solidFill>
                <a:srgbClr val="ADADAD"/>
              </a:solidFill>
              <a:latin typeface="Space Grotesk"/>
              <a:ea typeface="Space Grotesk"/>
              <a:cs typeface="Space Grotesk"/>
              <a:sym typeface="Space Grotesk"/>
            </a:endParaRPr>
          </a:p>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Email id: rakshapahariya1208@gmail.com</a:t>
            </a:r>
            <a:endParaRPr b="1" sz="1800">
              <a:solidFill>
                <a:srgbClr val="ADADAD"/>
              </a:solidFill>
              <a:latin typeface="Space Grotesk"/>
              <a:ea typeface="Space Grotesk"/>
              <a:cs typeface="Space Grotesk"/>
              <a:sym typeface="Space Grotesk"/>
            </a:endParaRPr>
          </a:p>
          <a:p>
            <a:pPr indent="0" lvl="0" marL="0" rtl="0" algn="l">
              <a:spcBef>
                <a:spcPts val="0"/>
              </a:spcBef>
              <a:spcAft>
                <a:spcPts val="0"/>
              </a:spcAft>
              <a:buNone/>
            </a:pPr>
            <a:r>
              <a:rPr b="1" lang="en" sz="1800">
                <a:solidFill>
                  <a:srgbClr val="ADADAD"/>
                </a:solidFill>
                <a:latin typeface="Space Grotesk"/>
                <a:ea typeface="Space Grotesk"/>
                <a:cs typeface="Space Grotesk"/>
                <a:sym typeface="Space Grotesk"/>
              </a:rPr>
              <a:t>Role, Company: Student , IIEST Shibpur</a:t>
            </a:r>
            <a:endParaRPr b="1" sz="1800">
              <a:solidFill>
                <a:srgbClr val="ADADAD"/>
              </a:solidFill>
              <a:latin typeface="Space Grotesk"/>
              <a:ea typeface="Space Grotesk"/>
              <a:cs typeface="Space Grotesk"/>
              <a:sym typeface="Space Grotesk"/>
            </a:endParaRPr>
          </a:p>
        </p:txBody>
      </p:sp>
      <p:pic>
        <p:nvPicPr>
          <p:cNvPr id="56" name="Google Shape;56;p13"/>
          <p:cNvPicPr preferRelativeResize="0"/>
          <p:nvPr/>
        </p:nvPicPr>
        <p:blipFill>
          <a:blip r:embed="rId4">
            <a:alphaModFix/>
          </a:blip>
          <a:stretch>
            <a:fillRect/>
          </a:stretch>
        </p:blipFill>
        <p:spPr>
          <a:xfrm>
            <a:off x="3544975" y="3486675"/>
            <a:ext cx="156426" cy="156426"/>
          </a:xfrm>
          <a:prstGeom prst="rect">
            <a:avLst/>
          </a:prstGeom>
          <a:noFill/>
          <a:ln>
            <a:noFill/>
          </a:ln>
        </p:spPr>
      </p:pic>
      <p:sp>
        <p:nvSpPr>
          <p:cNvPr id="57" name="Google Shape;57;p13"/>
          <p:cNvSpPr txBox="1"/>
          <p:nvPr/>
        </p:nvSpPr>
        <p:spPr>
          <a:xfrm>
            <a:off x="596125" y="947875"/>
            <a:ext cx="77556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3600">
                <a:solidFill>
                  <a:schemeClr val="lt1"/>
                </a:solidFill>
                <a:latin typeface="Space Grotesk Medium"/>
                <a:ea typeface="Space Grotesk Medium"/>
                <a:cs typeface="Space Grotesk Medium"/>
                <a:sym typeface="Space Grotesk Medium"/>
              </a:rPr>
              <a:t>Assignment </a:t>
            </a:r>
            <a:r>
              <a:rPr lang="en" sz="3600">
                <a:solidFill>
                  <a:srgbClr val="2CB974"/>
                </a:solidFill>
                <a:latin typeface="Space Grotesk Medium"/>
                <a:ea typeface="Space Grotesk Medium"/>
                <a:cs typeface="Space Grotesk Medium"/>
                <a:sym typeface="Space Grotesk Medium"/>
              </a:rPr>
              <a:t>1</a:t>
            </a:r>
            <a:endParaRPr sz="3600">
              <a:solidFill>
                <a:srgbClr val="2CB974"/>
              </a:solidFill>
              <a:latin typeface="Space Grotesk Medium"/>
              <a:ea typeface="Space Grotesk Medium"/>
              <a:cs typeface="Space Grotesk Medium"/>
              <a:sym typeface="Space Grotesk Medium"/>
            </a:endParaRPr>
          </a:p>
          <a:p>
            <a:pPr indent="0" lvl="0" marL="0" rtl="0" algn="l">
              <a:spcBef>
                <a:spcPts val="0"/>
              </a:spcBef>
              <a:spcAft>
                <a:spcPts val="0"/>
              </a:spcAft>
              <a:buNone/>
            </a:pPr>
            <a:r>
              <a:t/>
            </a:r>
            <a:endParaRPr/>
          </a:p>
        </p:txBody>
      </p:sp>
      <p:sp>
        <p:nvSpPr>
          <p:cNvPr id="58" name="Google Shape;58;p13"/>
          <p:cNvSpPr txBox="1"/>
          <p:nvPr/>
        </p:nvSpPr>
        <p:spPr>
          <a:xfrm>
            <a:off x="824375" y="2094600"/>
            <a:ext cx="77556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3600">
                <a:solidFill>
                  <a:schemeClr val="lt1"/>
                </a:solidFill>
                <a:latin typeface="Space Grotesk Medium"/>
                <a:ea typeface="Space Grotesk Medium"/>
                <a:cs typeface="Space Grotesk Medium"/>
                <a:sym typeface="Space Grotesk Medium"/>
              </a:rPr>
              <a:t>Intent Framework </a:t>
            </a:r>
            <a:r>
              <a:rPr lang="en" sz="3600">
                <a:solidFill>
                  <a:srgbClr val="2CB974"/>
                </a:solidFill>
                <a:latin typeface="Space Grotesk Medium"/>
                <a:ea typeface="Space Grotesk Medium"/>
                <a:cs typeface="Space Grotesk Medium"/>
                <a:sym typeface="Space Grotesk Medium"/>
              </a:rPr>
              <a:t>&amp; </a:t>
            </a:r>
            <a:r>
              <a:rPr lang="en" sz="3600">
                <a:solidFill>
                  <a:srgbClr val="2CB974"/>
                </a:solidFill>
                <a:latin typeface="Space Grotesk Medium"/>
                <a:ea typeface="Space Grotesk Medium"/>
                <a:cs typeface="Space Grotesk Medium"/>
                <a:sym typeface="Space Grotesk Medium"/>
              </a:rPr>
              <a:t>User Flows</a:t>
            </a:r>
            <a:endParaRPr sz="3600">
              <a:solidFill>
                <a:srgbClr val="2CB974"/>
              </a:solidFill>
              <a:latin typeface="Space Grotesk Medium"/>
              <a:ea typeface="Space Grotesk Medium"/>
              <a:cs typeface="Space Grotesk Medium"/>
              <a:sym typeface="Space Grotesk Medium"/>
            </a:endParaRPr>
          </a:p>
          <a:p>
            <a:pPr indent="0" lvl="0" marL="0" rtl="0" algn="l">
              <a:spcBef>
                <a:spcPts val="0"/>
              </a:spcBef>
              <a:spcAft>
                <a:spcPts val="0"/>
              </a:spcAft>
              <a:buNone/>
            </a:pPr>
            <a:r>
              <a:t/>
            </a:r>
            <a:endParaRPr/>
          </a:p>
        </p:txBody>
      </p:sp>
      <p:pic>
        <p:nvPicPr>
          <p:cNvPr id="59" name="Google Shape;59;p13"/>
          <p:cNvPicPr preferRelativeResize="0"/>
          <p:nvPr/>
        </p:nvPicPr>
        <p:blipFill>
          <a:blip r:embed="rId5">
            <a:alphaModFix/>
          </a:blip>
          <a:stretch>
            <a:fillRect/>
          </a:stretch>
        </p:blipFill>
        <p:spPr>
          <a:xfrm>
            <a:off x="0" y="4786306"/>
            <a:ext cx="9144003" cy="35718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2"/>
          <p:cNvPicPr preferRelativeResize="0"/>
          <p:nvPr/>
        </p:nvPicPr>
        <p:blipFill>
          <a:blip r:embed="rId3">
            <a:alphaModFix/>
          </a:blip>
          <a:stretch>
            <a:fillRect/>
          </a:stretch>
        </p:blipFill>
        <p:spPr>
          <a:xfrm>
            <a:off x="0" y="0"/>
            <a:ext cx="9144003" cy="5143501"/>
          </a:xfrm>
          <a:prstGeom prst="rect">
            <a:avLst/>
          </a:prstGeom>
          <a:noFill/>
          <a:ln>
            <a:noFill/>
          </a:ln>
        </p:spPr>
      </p:pic>
      <p:sp>
        <p:nvSpPr>
          <p:cNvPr id="131" name="Google Shape;131;p22"/>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Optimized</a:t>
            </a:r>
            <a:endParaRPr i="1" sz="3600">
              <a:solidFill>
                <a:schemeClr val="lt1"/>
              </a:solidFill>
              <a:latin typeface="Space Grotesk Medium"/>
              <a:ea typeface="Space Grotesk Medium"/>
              <a:cs typeface="Space Grotesk Medium"/>
              <a:sym typeface="Space Grotesk Medium"/>
            </a:endParaRPr>
          </a:p>
          <a:p>
            <a:pPr indent="0" lvl="0" marL="0" rtl="0" algn="l">
              <a:spcBef>
                <a:spcPts val="0"/>
              </a:spcBef>
              <a:spcAft>
                <a:spcPts val="0"/>
              </a:spcAft>
              <a:buNone/>
            </a:pPr>
            <a:r>
              <a:rPr i="1" lang="en" sz="3600">
                <a:solidFill>
                  <a:srgbClr val="2CB974"/>
                </a:solidFill>
                <a:latin typeface="Space Grotesk Medium"/>
                <a:ea typeface="Space Grotesk Medium"/>
                <a:cs typeface="Space Grotesk Medium"/>
                <a:sym typeface="Space Grotesk Medium"/>
              </a:rPr>
              <a:t>User Flow</a:t>
            </a:r>
            <a:endParaRPr i="1">
              <a:solidFill>
                <a:srgbClr val="2CB974"/>
              </a:solidFill>
            </a:endParaRPr>
          </a:p>
        </p:txBody>
      </p:sp>
      <p:sp>
        <p:nvSpPr>
          <p:cNvPr id="132" name="Google Shape;132;p22"/>
          <p:cNvSpPr txBox="1"/>
          <p:nvPr/>
        </p:nvSpPr>
        <p:spPr>
          <a:xfrm>
            <a:off x="4322050" y="1971450"/>
            <a:ext cx="4046700" cy="15393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User Flow 1</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User Flow 2</a:t>
            </a:r>
            <a:endParaRPr b="1" sz="2200">
              <a:solidFill>
                <a:schemeClr val="dk1"/>
              </a:solidFill>
            </a:endParaRPr>
          </a:p>
          <a:p>
            <a:pPr indent="0" lvl="0" marL="0" rtl="0" algn="l">
              <a:spcBef>
                <a:spcPts val="0"/>
              </a:spcBef>
              <a:spcAft>
                <a:spcPts val="0"/>
              </a:spcAft>
              <a:buNone/>
            </a:pPr>
            <a:r>
              <a:t/>
            </a:r>
            <a:endParaRPr b="1" sz="2200">
              <a:solidFill>
                <a:schemeClr val="dk1"/>
              </a:solidFill>
            </a:endParaRPr>
          </a:p>
          <a:p>
            <a:pPr indent="0" lvl="0" marL="457200" rtl="0" algn="l">
              <a:spcBef>
                <a:spcPts val="0"/>
              </a:spcBef>
              <a:spcAft>
                <a:spcPts val="0"/>
              </a:spcAft>
              <a:buNone/>
            </a:pPr>
            <a:r>
              <a:t/>
            </a:r>
            <a:endParaRPr b="1" sz="2200">
              <a:solidFill>
                <a:schemeClr val="dk1"/>
              </a:solidFill>
            </a:endParaRPr>
          </a:p>
        </p:txBody>
      </p:sp>
      <p:pic>
        <p:nvPicPr>
          <p:cNvPr id="133" name="Google Shape;133;p22"/>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3"/>
          <p:cNvPicPr preferRelativeResize="0"/>
          <p:nvPr/>
        </p:nvPicPr>
        <p:blipFill>
          <a:blip r:embed="rId3">
            <a:alphaModFix/>
          </a:blip>
          <a:stretch>
            <a:fillRect/>
          </a:stretch>
        </p:blipFill>
        <p:spPr>
          <a:xfrm>
            <a:off x="0" y="0"/>
            <a:ext cx="9144003" cy="5143501"/>
          </a:xfrm>
          <a:prstGeom prst="rect">
            <a:avLst/>
          </a:prstGeom>
          <a:noFill/>
          <a:ln>
            <a:noFill/>
          </a:ln>
        </p:spPr>
      </p:pic>
      <p:sp>
        <p:nvSpPr>
          <p:cNvPr id="139" name="Google Shape;139;p23"/>
          <p:cNvSpPr txBox="1"/>
          <p:nvPr/>
        </p:nvSpPr>
        <p:spPr>
          <a:xfrm>
            <a:off x="0" y="723725"/>
            <a:ext cx="91440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u="sng">
                <a:solidFill>
                  <a:srgbClr val="2CB974"/>
                </a:solidFill>
                <a:latin typeface="Space Grotesk"/>
                <a:ea typeface="Space Grotesk"/>
                <a:cs typeface="Space Grotesk"/>
                <a:sym typeface="Space Grotesk"/>
              </a:rPr>
              <a:t>Optimized User Flow 1: Browsing and Watching a Movie</a:t>
            </a:r>
            <a:endParaRPr b="1" sz="100" u="sng"/>
          </a:p>
        </p:txBody>
      </p:sp>
      <p:sp>
        <p:nvSpPr>
          <p:cNvPr id="140" name="Google Shape;140;p23"/>
          <p:cNvSpPr txBox="1"/>
          <p:nvPr/>
        </p:nvSpPr>
        <p:spPr>
          <a:xfrm>
            <a:off x="1000650" y="1153600"/>
            <a:ext cx="7142700" cy="36696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AutoNum type="arabicPeriod"/>
            </a:pPr>
            <a:r>
              <a:rPr lang="en" sz="1600">
                <a:solidFill>
                  <a:schemeClr val="dk1"/>
                </a:solidFill>
              </a:rPr>
              <a:t>User logs in to Amazon Prime Video and is presented with a personalized home screen based on their viewing history and preferences.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is presented with a curated list of recommended movies based on their past viewing history and preferences.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clicks on a movie and is presented with a trailer, the rating, and the number of people who watched it.</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can swipe left or right to see more recommended movies or search for a specific movie by title.</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clicks on the "Watch Now" button to start streaming the movie.</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is presented with a seamless loading experience with no delays.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User can start watching the movie without any interruption or buffering.</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User can easily access the movie controls by swiping up or down on their screen to pause, rewind, or fast-forward.</a:t>
            </a:r>
            <a:endParaRPr sz="1600">
              <a:solidFill>
                <a:schemeClr val="dk1"/>
              </a:solidFill>
            </a:endParaRPr>
          </a:p>
        </p:txBody>
      </p:sp>
      <p:pic>
        <p:nvPicPr>
          <p:cNvPr id="141" name="Google Shape;141;p23"/>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0" y="0"/>
            <a:ext cx="9144003" cy="5143501"/>
          </a:xfrm>
          <a:prstGeom prst="rect">
            <a:avLst/>
          </a:prstGeom>
          <a:noFill/>
          <a:ln>
            <a:noFill/>
          </a:ln>
        </p:spPr>
      </p:pic>
      <p:sp>
        <p:nvSpPr>
          <p:cNvPr id="147" name="Google Shape;147;p24"/>
          <p:cNvSpPr txBox="1"/>
          <p:nvPr/>
        </p:nvSpPr>
        <p:spPr>
          <a:xfrm>
            <a:off x="0" y="723725"/>
            <a:ext cx="80019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u="sng">
                <a:solidFill>
                  <a:srgbClr val="2CB974"/>
                </a:solidFill>
                <a:latin typeface="Space Grotesk"/>
                <a:ea typeface="Space Grotesk"/>
                <a:cs typeface="Space Grotesk"/>
                <a:sym typeface="Space Grotesk"/>
              </a:rPr>
              <a:t>Optimized User Flow 2: Searching for a TV Show and Adding it to Watchlist</a:t>
            </a:r>
            <a:endParaRPr b="1" sz="2100" u="sng"/>
          </a:p>
        </p:txBody>
      </p:sp>
      <p:sp>
        <p:nvSpPr>
          <p:cNvPr id="148" name="Google Shape;148;p24"/>
          <p:cNvSpPr txBox="1"/>
          <p:nvPr/>
        </p:nvSpPr>
        <p:spPr>
          <a:xfrm>
            <a:off x="1000650" y="1546875"/>
            <a:ext cx="7142700" cy="31863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AutoNum type="arabicPeriod"/>
            </a:pPr>
            <a:r>
              <a:rPr lang="en" sz="1300">
                <a:solidFill>
                  <a:schemeClr val="dk1"/>
                </a:solidFill>
              </a:rPr>
              <a:t>User logs in to Amazon Prime Video and is presented with a personalized home screen based on their viewing history and preferences.</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clicks on the search icon and enters the name of a TV show they want to watch.</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is presented with the search results, which includes the TV show they searched for as well as similar titles based on their past viewing history and preferences.</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clicks on the TV show to view its details page and is presented with a trailer, the rating, and the number of people who watched it.</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reviews the show's synopsis, cast, and reviews, and decides to add it to their Watchlist.</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is presented with a confirmation message that the TV show has been added to their Watchlist and can continue browsing or watching other titles.</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can easily access their Watchlist from the home screen or the navigation menu and view all their saved titles in one place.</a:t>
            </a:r>
            <a:endParaRPr sz="1300">
              <a:solidFill>
                <a:schemeClr val="dk1"/>
              </a:solidFill>
            </a:endParaRPr>
          </a:p>
          <a:p>
            <a:pPr indent="-311150" lvl="0" marL="457200" rtl="0" algn="l">
              <a:spcBef>
                <a:spcPts val="0"/>
              </a:spcBef>
              <a:spcAft>
                <a:spcPts val="0"/>
              </a:spcAft>
              <a:buClr>
                <a:schemeClr val="dk1"/>
              </a:buClr>
              <a:buSzPts val="1300"/>
              <a:buAutoNum type="arabicPeriod"/>
            </a:pPr>
            <a:r>
              <a:rPr lang="en" sz="1300">
                <a:solidFill>
                  <a:schemeClr val="dk1"/>
                </a:solidFill>
              </a:rPr>
              <a:t>User can sort or filter their Watchlist based on their preferences and easily remove any title they no longer want to watch.</a:t>
            </a:r>
            <a:endParaRPr sz="1300">
              <a:solidFill>
                <a:schemeClr val="dk1"/>
              </a:solidFill>
            </a:endParaRPr>
          </a:p>
        </p:txBody>
      </p:sp>
      <p:pic>
        <p:nvPicPr>
          <p:cNvPr id="149" name="Google Shape;149;p24"/>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3">
            <a:alphaModFix/>
          </a:blip>
          <a:stretch>
            <a:fillRect/>
          </a:stretch>
        </p:blipFill>
        <p:spPr>
          <a:xfrm>
            <a:off x="0" y="0"/>
            <a:ext cx="9144003" cy="5143501"/>
          </a:xfrm>
          <a:prstGeom prst="rect">
            <a:avLst/>
          </a:prstGeom>
          <a:noFill/>
          <a:ln>
            <a:noFill/>
          </a:ln>
        </p:spPr>
      </p:pic>
      <p:sp>
        <p:nvSpPr>
          <p:cNvPr id="155" name="Google Shape;155;p25"/>
          <p:cNvSpPr txBox="1"/>
          <p:nvPr/>
        </p:nvSpPr>
        <p:spPr>
          <a:xfrm>
            <a:off x="0" y="723725"/>
            <a:ext cx="80019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1600" u="sng">
                <a:solidFill>
                  <a:srgbClr val="2CB974"/>
                </a:solidFill>
                <a:latin typeface="Space Grotesk"/>
                <a:ea typeface="Space Grotesk"/>
                <a:cs typeface="Space Grotesk"/>
                <a:sym typeface="Space Grotesk"/>
              </a:rPr>
              <a:t>Briefly (in less than 400 words) describe how you would execute these solutions with your team. Feel free to include your assumptions (such as team details) if you think that's important.</a:t>
            </a:r>
            <a:endParaRPr b="1" sz="1600" u="sng">
              <a:solidFill>
                <a:srgbClr val="2CB974"/>
              </a:solidFill>
              <a:latin typeface="Space Grotesk"/>
              <a:ea typeface="Space Grotesk"/>
              <a:cs typeface="Space Grotesk"/>
              <a:sym typeface="Space Grotesk"/>
            </a:endParaRPr>
          </a:p>
          <a:p>
            <a:pPr indent="0" lvl="0" marL="0" rtl="0" algn="ctr">
              <a:spcBef>
                <a:spcPts val="0"/>
              </a:spcBef>
              <a:spcAft>
                <a:spcPts val="0"/>
              </a:spcAft>
              <a:buClr>
                <a:schemeClr val="dk1"/>
              </a:buClr>
              <a:buSzPts val="1100"/>
              <a:buFont typeface="Arial"/>
              <a:buNone/>
            </a:pPr>
            <a:r>
              <a:t/>
            </a:r>
            <a:endParaRPr b="1" sz="1600" u="sng">
              <a:solidFill>
                <a:srgbClr val="2CB974"/>
              </a:solidFill>
              <a:latin typeface="Space Grotesk"/>
              <a:ea typeface="Space Grotesk"/>
              <a:cs typeface="Space Grotesk"/>
              <a:sym typeface="Space Grotesk"/>
            </a:endParaRPr>
          </a:p>
          <a:p>
            <a:pPr indent="0" lvl="0" marL="0" rtl="0" algn="ctr">
              <a:spcBef>
                <a:spcPts val="0"/>
              </a:spcBef>
              <a:spcAft>
                <a:spcPts val="0"/>
              </a:spcAft>
              <a:buNone/>
            </a:pPr>
            <a:r>
              <a:t/>
            </a:r>
            <a:endParaRPr b="1" sz="1600" u="sng">
              <a:solidFill>
                <a:srgbClr val="2CB974"/>
              </a:solidFill>
              <a:latin typeface="Space Grotesk"/>
              <a:ea typeface="Space Grotesk"/>
              <a:cs typeface="Space Grotesk"/>
              <a:sym typeface="Space Grotesk"/>
            </a:endParaRPr>
          </a:p>
        </p:txBody>
      </p:sp>
      <p:sp>
        <p:nvSpPr>
          <p:cNvPr id="156" name="Google Shape;156;p25"/>
          <p:cNvSpPr txBox="1"/>
          <p:nvPr/>
        </p:nvSpPr>
        <p:spPr>
          <a:xfrm>
            <a:off x="333225" y="1929800"/>
            <a:ext cx="8372400" cy="3032400"/>
          </a:xfrm>
          <a:prstGeom prst="rect">
            <a:avLst/>
          </a:prstGeom>
          <a:noFill/>
          <a:ln>
            <a:noFill/>
          </a:ln>
        </p:spPr>
        <p:txBody>
          <a:bodyPr anchorCtr="0" anchor="t" bIns="91425" lIns="91425" spcFirstLastPara="1" rIns="91425" wrap="square" tIns="91425">
            <a:spAutoFit/>
          </a:bodyPr>
          <a:lstStyle/>
          <a:p>
            <a:pPr indent="0" lvl="0" marL="457200" rtl="0" algn="l">
              <a:lnSpc>
                <a:spcPct val="100000"/>
              </a:lnSpc>
              <a:spcBef>
                <a:spcPts val="0"/>
              </a:spcBef>
              <a:spcAft>
                <a:spcPts val="0"/>
              </a:spcAft>
              <a:buNone/>
            </a:pPr>
            <a:r>
              <a:rPr lang="en" sz="1600">
                <a:solidFill>
                  <a:schemeClr val="dk1"/>
                </a:solidFill>
              </a:rPr>
              <a:t>I would first compile all the essential information on user behaviour, user feedback, and user pain areas before implementing these solutions with my team. This would entail gathering information from current user flows, doing user research, and identifying any potential conversion obstacles or roadblocks.</a:t>
            </a:r>
            <a:endParaRPr sz="1600">
              <a:solidFill>
                <a:schemeClr val="dk1"/>
              </a:solidFill>
            </a:endParaRPr>
          </a:p>
          <a:p>
            <a:pPr indent="0" lvl="0" marL="457200" rtl="0" algn="l">
              <a:lnSpc>
                <a:spcPct val="100000"/>
              </a:lnSpc>
              <a:spcBef>
                <a:spcPts val="0"/>
              </a:spcBef>
              <a:spcAft>
                <a:spcPts val="0"/>
              </a:spcAft>
              <a:buClr>
                <a:schemeClr val="dk1"/>
              </a:buClr>
              <a:buSzPts val="1100"/>
              <a:buFont typeface="Arial"/>
              <a:buNone/>
            </a:pPr>
            <a:r>
              <a:t/>
            </a:r>
            <a:endParaRPr sz="1600">
              <a:solidFill>
                <a:schemeClr val="dk1"/>
              </a:solidFill>
            </a:endParaRPr>
          </a:p>
          <a:p>
            <a:pPr indent="0" lvl="0" marL="457200" rtl="0" algn="l">
              <a:lnSpc>
                <a:spcPct val="100000"/>
              </a:lnSpc>
              <a:spcBef>
                <a:spcPts val="0"/>
              </a:spcBef>
              <a:spcAft>
                <a:spcPts val="0"/>
              </a:spcAft>
              <a:buClr>
                <a:schemeClr val="dk1"/>
              </a:buClr>
              <a:buSzPts val="1100"/>
              <a:buFont typeface="Arial"/>
              <a:buNone/>
            </a:pPr>
            <a:r>
              <a:rPr lang="en" sz="1600">
                <a:solidFill>
                  <a:schemeClr val="dk1"/>
                </a:solidFill>
              </a:rPr>
              <a:t>I would then collaborate with my team to create a thorough implementation plan for the new, improved user flows. This would entail determining the precise modifications that must be done and prioritising them in accordance with their likelihood of success and potential impact.</a:t>
            </a:r>
            <a:endParaRPr sz="1600">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t/>
            </a:r>
            <a:endParaRPr sz="1600">
              <a:solidFill>
                <a:schemeClr val="dk1"/>
              </a:solidFill>
            </a:endParaRPr>
          </a:p>
        </p:txBody>
      </p:sp>
      <p:pic>
        <p:nvPicPr>
          <p:cNvPr id="157" name="Google Shape;157;p25"/>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6"/>
          <p:cNvPicPr preferRelativeResize="0"/>
          <p:nvPr/>
        </p:nvPicPr>
        <p:blipFill>
          <a:blip r:embed="rId3">
            <a:alphaModFix/>
          </a:blip>
          <a:stretch>
            <a:fillRect/>
          </a:stretch>
        </p:blipFill>
        <p:spPr>
          <a:xfrm>
            <a:off x="0" y="0"/>
            <a:ext cx="9144003" cy="5143501"/>
          </a:xfrm>
          <a:prstGeom prst="rect">
            <a:avLst/>
          </a:prstGeom>
          <a:noFill/>
          <a:ln>
            <a:noFill/>
          </a:ln>
        </p:spPr>
      </p:pic>
      <p:sp>
        <p:nvSpPr>
          <p:cNvPr id="163" name="Google Shape;163;p26"/>
          <p:cNvSpPr txBox="1"/>
          <p:nvPr/>
        </p:nvSpPr>
        <p:spPr>
          <a:xfrm>
            <a:off x="384975" y="759625"/>
            <a:ext cx="8372400" cy="4279200"/>
          </a:xfrm>
          <a:prstGeom prst="rect">
            <a:avLst/>
          </a:prstGeom>
          <a:noFill/>
          <a:ln>
            <a:noFill/>
          </a:ln>
        </p:spPr>
        <p:txBody>
          <a:bodyPr anchorCtr="0" anchor="t" bIns="91425" lIns="91425" spcFirstLastPara="1" rIns="91425" wrap="square" tIns="91425">
            <a:spAutoFit/>
          </a:bodyPr>
          <a:lstStyle/>
          <a:p>
            <a:pPr indent="0" lvl="0" marL="457200" rtl="0" algn="l">
              <a:lnSpc>
                <a:spcPct val="100000"/>
              </a:lnSpc>
              <a:spcBef>
                <a:spcPts val="0"/>
              </a:spcBef>
              <a:spcAft>
                <a:spcPts val="0"/>
              </a:spcAft>
              <a:buNone/>
            </a:pPr>
            <a:r>
              <a:rPr lang="en">
                <a:solidFill>
                  <a:schemeClr val="dk1"/>
                </a:solidFill>
              </a:rPr>
              <a:t>We would start working on putting these improvements into action as soon as we had a clear roadmap in place. In order to accomplish this, we would have to work closely with our design and development teams to make sure that all modifications are well-tested and executed before being made available to users.</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457200" rtl="0" algn="l">
              <a:lnSpc>
                <a:spcPct val="100000"/>
              </a:lnSpc>
              <a:spcBef>
                <a:spcPts val="0"/>
              </a:spcBef>
              <a:spcAft>
                <a:spcPts val="0"/>
              </a:spcAft>
              <a:buNone/>
            </a:pPr>
            <a:r>
              <a:rPr lang="en">
                <a:solidFill>
                  <a:schemeClr val="dk1"/>
                </a:solidFill>
              </a:rPr>
              <a:t>I would also place a high priority on teamwork and communication during this process. To make sure that everyone is on the same page and working towards the same objectives, this would entail periodically exchanging reports on progress and asking team members for comments.</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457200" rtl="0" algn="l">
              <a:lnSpc>
                <a:spcPct val="100000"/>
              </a:lnSpc>
              <a:spcBef>
                <a:spcPts val="0"/>
              </a:spcBef>
              <a:spcAft>
                <a:spcPts val="0"/>
              </a:spcAft>
              <a:buNone/>
            </a:pPr>
            <a:r>
              <a:rPr lang="en">
                <a:solidFill>
                  <a:schemeClr val="dk1"/>
                </a:solidFill>
              </a:rPr>
              <a:t>Assuming my team consists of designers, engineers, and product managers, I would make use of their knowledge to make sure we can successfully implement these improvements. Assumedly, we have access to the information and tools required to carry out user research and examine user behaviour.</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457200" rtl="0" algn="l">
              <a:lnSpc>
                <a:spcPct val="100000"/>
              </a:lnSpc>
              <a:spcBef>
                <a:spcPts val="0"/>
              </a:spcBef>
              <a:spcAft>
                <a:spcPts val="0"/>
              </a:spcAft>
              <a:buNone/>
            </a:pPr>
            <a:r>
              <a:rPr lang="en">
                <a:solidFill>
                  <a:schemeClr val="dk1"/>
                </a:solidFill>
              </a:rPr>
              <a:t>As a whole, my strategy would be to place a high priority on teamwork, data-driven decision-making, and user-centric design to make sure we can implement these changes successfully and optimise user flows for maximum conversion.</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p:txBody>
      </p:sp>
      <p:pic>
        <p:nvPicPr>
          <p:cNvPr id="164" name="Google Shape;164;p26"/>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7"/>
          <p:cNvPicPr preferRelativeResize="0"/>
          <p:nvPr/>
        </p:nvPicPr>
        <p:blipFill>
          <a:blip r:embed="rId3">
            <a:alphaModFix/>
          </a:blip>
          <a:stretch>
            <a:fillRect/>
          </a:stretch>
        </p:blipFill>
        <p:spPr>
          <a:xfrm>
            <a:off x="0" y="0"/>
            <a:ext cx="9144003" cy="5143501"/>
          </a:xfrm>
          <a:prstGeom prst="rect">
            <a:avLst/>
          </a:prstGeom>
          <a:noFill/>
          <a:ln>
            <a:noFill/>
          </a:ln>
        </p:spPr>
      </p:pic>
      <p:sp>
        <p:nvSpPr>
          <p:cNvPr id="170" name="Google Shape;170;p27"/>
          <p:cNvSpPr txBox="1"/>
          <p:nvPr/>
        </p:nvSpPr>
        <p:spPr>
          <a:xfrm>
            <a:off x="2391025" y="1364875"/>
            <a:ext cx="41325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3800">
                <a:solidFill>
                  <a:schemeClr val="lt1"/>
                </a:solidFill>
                <a:latin typeface="Space Grotesk Medium"/>
                <a:ea typeface="Space Grotesk Medium"/>
                <a:cs typeface="Space Grotesk Medium"/>
                <a:sym typeface="Space Grotesk Medium"/>
              </a:rPr>
              <a:t>Thank </a:t>
            </a:r>
            <a:r>
              <a:rPr i="1" lang="en" sz="3800">
                <a:solidFill>
                  <a:srgbClr val="2CB974"/>
                </a:solidFill>
                <a:latin typeface="Space Grotesk Medium"/>
                <a:ea typeface="Space Grotesk Medium"/>
                <a:cs typeface="Space Grotesk Medium"/>
                <a:sym typeface="Space Grotesk Medium"/>
              </a:rPr>
              <a:t>You!</a:t>
            </a:r>
            <a:endParaRPr sz="1600">
              <a:solidFill>
                <a:srgbClr val="2CB974"/>
              </a:solidFill>
            </a:endParaRPr>
          </a:p>
        </p:txBody>
      </p:sp>
      <p:pic>
        <p:nvPicPr>
          <p:cNvPr id="171" name="Google Shape;171;p27"/>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0" y="0"/>
            <a:ext cx="9144003" cy="5143501"/>
          </a:xfrm>
          <a:prstGeom prst="rect">
            <a:avLst/>
          </a:prstGeom>
          <a:noFill/>
          <a:ln>
            <a:noFill/>
          </a:ln>
        </p:spPr>
      </p:pic>
      <p:sp>
        <p:nvSpPr>
          <p:cNvPr id="65" name="Google Shape;65;p14"/>
          <p:cNvSpPr txBox="1"/>
          <p:nvPr/>
        </p:nvSpPr>
        <p:spPr>
          <a:xfrm>
            <a:off x="861875" y="1491250"/>
            <a:ext cx="7481700" cy="270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t>The objective of this case study is to clearly articulate and understand the use of 4 part intent framework.</a:t>
            </a:r>
            <a:endParaRPr b="1" sz="18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Define at least 2 user flows (each &gt;3 steps) for the product and differentiate between the specific needs, intents of users during each of those steps.</a:t>
            </a:r>
            <a:endParaRPr sz="1600"/>
          </a:p>
          <a:p>
            <a:pPr indent="-330200" lvl="0" marL="457200" rtl="0" algn="l">
              <a:spcBef>
                <a:spcPts val="0"/>
              </a:spcBef>
              <a:spcAft>
                <a:spcPts val="0"/>
              </a:spcAft>
              <a:buSzPts val="1600"/>
              <a:buChar char="●"/>
            </a:pPr>
            <a:r>
              <a:rPr lang="en" sz="1600"/>
              <a:t>Design new processes/actions using the above insights to develop new user flows that optimize for users completing the entire flow</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PS: If you believe the current flows are already perfect, describe how the current flow accurately serves the user intent at each step.</a:t>
            </a:r>
            <a:endParaRPr sz="1600"/>
          </a:p>
        </p:txBody>
      </p:sp>
      <p:sp>
        <p:nvSpPr>
          <p:cNvPr id="66" name="Google Shape;66;p14"/>
          <p:cNvSpPr txBox="1"/>
          <p:nvPr/>
        </p:nvSpPr>
        <p:spPr>
          <a:xfrm>
            <a:off x="2245350" y="638600"/>
            <a:ext cx="4653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2CB974"/>
                </a:solidFill>
                <a:latin typeface="Space Grotesk Medium"/>
                <a:ea typeface="Space Grotesk Medium"/>
                <a:cs typeface="Space Grotesk Medium"/>
                <a:sym typeface="Space Grotesk Medium"/>
              </a:rPr>
              <a:t>Problem Statement</a:t>
            </a:r>
            <a:endParaRPr>
              <a:solidFill>
                <a:srgbClr val="2CB974"/>
              </a:solidFill>
            </a:endParaRPr>
          </a:p>
        </p:txBody>
      </p:sp>
      <p:pic>
        <p:nvPicPr>
          <p:cNvPr id="67" name="Google Shape;67;p14"/>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0" y="0"/>
            <a:ext cx="9144003" cy="5143501"/>
          </a:xfrm>
          <a:prstGeom prst="rect">
            <a:avLst/>
          </a:prstGeom>
          <a:noFill/>
          <a:ln>
            <a:noFill/>
          </a:ln>
        </p:spPr>
      </p:pic>
      <p:sp>
        <p:nvSpPr>
          <p:cNvPr id="73" name="Google Shape;73;p15"/>
          <p:cNvSpPr txBox="1"/>
          <p:nvPr/>
        </p:nvSpPr>
        <p:spPr>
          <a:xfrm>
            <a:off x="438175" y="2202300"/>
            <a:ext cx="46533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Space Grotesk Medium"/>
                <a:ea typeface="Space Grotesk Medium"/>
                <a:cs typeface="Space Grotesk Medium"/>
                <a:sym typeface="Space Grotesk Medium"/>
              </a:rPr>
              <a:t>Contents</a:t>
            </a:r>
            <a:endParaRPr>
              <a:solidFill>
                <a:schemeClr val="lt1"/>
              </a:solidFill>
            </a:endParaRPr>
          </a:p>
        </p:txBody>
      </p:sp>
      <p:sp>
        <p:nvSpPr>
          <p:cNvPr id="74" name="Google Shape;74;p15"/>
          <p:cNvSpPr txBox="1"/>
          <p:nvPr/>
        </p:nvSpPr>
        <p:spPr>
          <a:xfrm>
            <a:off x="4425675" y="1632900"/>
            <a:ext cx="3538500" cy="18777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Background</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Intent Framework</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Existing User Flows</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Optimised Flows </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Metrics/Impact</a:t>
            </a:r>
            <a:endParaRPr b="1" sz="2200">
              <a:solidFill>
                <a:schemeClr val="dk1"/>
              </a:solidFill>
            </a:endParaRPr>
          </a:p>
        </p:txBody>
      </p:sp>
      <p:pic>
        <p:nvPicPr>
          <p:cNvPr id="75" name="Google Shape;75;p15"/>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0" y="0"/>
            <a:ext cx="9144003" cy="5143501"/>
          </a:xfrm>
          <a:prstGeom prst="rect">
            <a:avLst/>
          </a:prstGeom>
          <a:noFill/>
          <a:ln>
            <a:noFill/>
          </a:ln>
        </p:spPr>
      </p:pic>
      <p:sp>
        <p:nvSpPr>
          <p:cNvPr id="81" name="Google Shape;81;p16"/>
          <p:cNvSpPr txBox="1"/>
          <p:nvPr/>
        </p:nvSpPr>
        <p:spPr>
          <a:xfrm>
            <a:off x="3022650" y="935150"/>
            <a:ext cx="2982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600">
                <a:solidFill>
                  <a:schemeClr val="lt1"/>
                </a:solidFill>
                <a:latin typeface="Space Grotesk Medium"/>
                <a:ea typeface="Space Grotesk Medium"/>
                <a:cs typeface="Space Grotesk Medium"/>
                <a:sym typeface="Space Grotesk Medium"/>
              </a:rPr>
              <a:t>Background</a:t>
            </a:r>
            <a:endParaRPr/>
          </a:p>
        </p:txBody>
      </p:sp>
      <p:sp>
        <p:nvSpPr>
          <p:cNvPr id="82" name="Google Shape;82;p16"/>
          <p:cNvSpPr txBox="1"/>
          <p:nvPr/>
        </p:nvSpPr>
        <p:spPr>
          <a:xfrm>
            <a:off x="467550" y="2571750"/>
            <a:ext cx="7635600" cy="5232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rgbClr val="2CB974"/>
              </a:buClr>
              <a:buSzPts val="2200"/>
              <a:buChar char="●"/>
            </a:pPr>
            <a:r>
              <a:rPr b="1" lang="en" sz="2200">
                <a:solidFill>
                  <a:srgbClr val="2CB974"/>
                </a:solidFill>
              </a:rPr>
              <a:t>Mention and describe the product you have picked</a:t>
            </a:r>
            <a:endParaRPr b="1" sz="2200">
              <a:solidFill>
                <a:srgbClr val="2CB974"/>
              </a:solidFill>
            </a:endParaRPr>
          </a:p>
        </p:txBody>
      </p:sp>
      <p:sp>
        <p:nvSpPr>
          <p:cNvPr id="83" name="Google Shape;83;p16"/>
          <p:cNvSpPr txBox="1"/>
          <p:nvPr/>
        </p:nvSpPr>
        <p:spPr>
          <a:xfrm>
            <a:off x="727850" y="2989350"/>
            <a:ext cx="81030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374151"/>
                </a:solidFill>
                <a:highlight>
                  <a:srgbClr val="F7F7F8"/>
                </a:highlight>
                <a:latin typeface="Georgia"/>
                <a:ea typeface="Georgia"/>
                <a:cs typeface="Georgia"/>
                <a:sym typeface="Georgia"/>
              </a:rPr>
              <a:t>I have picked </a:t>
            </a:r>
            <a:r>
              <a:rPr b="1" i="1" lang="en" sz="1500">
                <a:solidFill>
                  <a:srgbClr val="FF0000"/>
                </a:solidFill>
                <a:highlight>
                  <a:srgbClr val="F7F7F8"/>
                </a:highlight>
                <a:latin typeface="Georgia"/>
                <a:ea typeface="Georgia"/>
                <a:cs typeface="Georgia"/>
                <a:sym typeface="Georgia"/>
              </a:rPr>
              <a:t>Amazon Prime Video</a:t>
            </a:r>
            <a:r>
              <a:rPr lang="en" sz="1500">
                <a:solidFill>
                  <a:srgbClr val="374151"/>
                </a:solidFill>
                <a:highlight>
                  <a:srgbClr val="F7F7F8"/>
                </a:highlight>
                <a:latin typeface="Georgia"/>
                <a:ea typeface="Georgia"/>
                <a:cs typeface="Georgia"/>
                <a:sym typeface="Georgia"/>
              </a:rPr>
              <a:t> as the product for this case study.</a:t>
            </a:r>
            <a:r>
              <a:rPr lang="en" sz="1500">
                <a:solidFill>
                  <a:schemeClr val="dk1"/>
                </a:solidFill>
                <a:latin typeface="Georgia"/>
                <a:ea typeface="Georgia"/>
                <a:cs typeface="Georgia"/>
                <a:sym typeface="Georgia"/>
              </a:rPr>
              <a:t>A video streaming service called Amazon Prime Video delivers films, TV series, and Amazon Originals. It is a feature of the Amazon Prime membership, which also gives members access to Prime Music and Prime Reading as well as free shipping on qualifying purchases. Including smartphones, tablets, smart TVs, and gaming consoles, Amazon Prime Video is accessible on many different platforms and in more than 200 countries. The portal provides a combination of well-known films, vintage films, and original content, and new films are frequently added. In addition, Amazon Prime Video offers parental controls to limit access to particular content and lets users download content for offline watching.</a:t>
            </a:r>
            <a:endParaRPr sz="1500">
              <a:solidFill>
                <a:schemeClr val="dk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7"/>
          <p:cNvPicPr preferRelativeResize="0"/>
          <p:nvPr/>
        </p:nvPicPr>
        <p:blipFill>
          <a:blip r:embed="rId3">
            <a:alphaModFix/>
          </a:blip>
          <a:stretch>
            <a:fillRect/>
          </a:stretch>
        </p:blipFill>
        <p:spPr>
          <a:xfrm>
            <a:off x="0" y="0"/>
            <a:ext cx="9144003" cy="5143501"/>
          </a:xfrm>
          <a:prstGeom prst="rect">
            <a:avLst/>
          </a:prstGeom>
          <a:noFill/>
          <a:ln>
            <a:noFill/>
          </a:ln>
        </p:spPr>
      </p:pic>
      <p:sp>
        <p:nvSpPr>
          <p:cNvPr id="89" name="Google Shape;89;p17"/>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Intent </a:t>
            </a:r>
            <a:r>
              <a:rPr i="1" lang="en" sz="3600">
                <a:solidFill>
                  <a:srgbClr val="2CB974"/>
                </a:solidFill>
                <a:latin typeface="Space Grotesk Medium"/>
                <a:ea typeface="Space Grotesk Medium"/>
                <a:cs typeface="Space Grotesk Medium"/>
                <a:sym typeface="Space Grotesk Medium"/>
              </a:rPr>
              <a:t>framework</a:t>
            </a:r>
            <a:endParaRPr i="1">
              <a:solidFill>
                <a:srgbClr val="2CB974"/>
              </a:solidFill>
            </a:endParaRPr>
          </a:p>
        </p:txBody>
      </p:sp>
      <p:sp>
        <p:nvSpPr>
          <p:cNvPr id="90" name="Google Shape;90;p17"/>
          <p:cNvSpPr txBox="1"/>
          <p:nvPr/>
        </p:nvSpPr>
        <p:spPr>
          <a:xfrm>
            <a:off x="4322050" y="1971450"/>
            <a:ext cx="4046700" cy="523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sz="2200">
              <a:solidFill>
                <a:schemeClr val="dk1"/>
              </a:solidFill>
            </a:endParaRPr>
          </a:p>
        </p:txBody>
      </p:sp>
      <p:pic>
        <p:nvPicPr>
          <p:cNvPr id="91" name="Google Shape;91;p17"/>
          <p:cNvPicPr preferRelativeResize="0"/>
          <p:nvPr/>
        </p:nvPicPr>
        <p:blipFill>
          <a:blip r:embed="rId4">
            <a:alphaModFix/>
          </a:blip>
          <a:stretch>
            <a:fillRect/>
          </a:stretch>
        </p:blipFill>
        <p:spPr>
          <a:xfrm>
            <a:off x="0" y="4786306"/>
            <a:ext cx="9144003" cy="357188"/>
          </a:xfrm>
          <a:prstGeom prst="rect">
            <a:avLst/>
          </a:prstGeom>
          <a:noFill/>
          <a:ln>
            <a:noFill/>
          </a:ln>
        </p:spPr>
      </p:pic>
      <p:sp>
        <p:nvSpPr>
          <p:cNvPr id="92" name="Google Shape;92;p17"/>
          <p:cNvSpPr txBox="1"/>
          <p:nvPr/>
        </p:nvSpPr>
        <p:spPr>
          <a:xfrm>
            <a:off x="3596500" y="804325"/>
            <a:ext cx="5373600" cy="426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highlight>
                  <a:srgbClr val="F7F7F8"/>
                </a:highlight>
                <a:latin typeface="Georgia"/>
                <a:ea typeface="Georgia"/>
                <a:cs typeface="Georgia"/>
                <a:sym typeface="Georgia"/>
              </a:rPr>
              <a:t>The 4 Part Intent Framework is a methodology used to understand the user's intent and optimize user flows to maximize conversion rates. The framework involves </a:t>
            </a:r>
            <a:r>
              <a:rPr lang="en" u="sng">
                <a:solidFill>
                  <a:schemeClr val="dk1"/>
                </a:solidFill>
                <a:highlight>
                  <a:srgbClr val="F7F7F8"/>
                </a:highlight>
                <a:latin typeface="Georgia"/>
                <a:ea typeface="Georgia"/>
                <a:cs typeface="Georgia"/>
                <a:sym typeface="Georgia"/>
              </a:rPr>
              <a:t>creating, acquiring, shaping, and serving the user's needs.</a:t>
            </a:r>
            <a:endParaRPr u="sng">
              <a:solidFill>
                <a:schemeClr val="dk1"/>
              </a:solidFill>
              <a:highlight>
                <a:srgbClr val="F7F7F8"/>
              </a:highlight>
              <a:latin typeface="Georgia"/>
              <a:ea typeface="Georgia"/>
              <a:cs typeface="Georgia"/>
              <a:sym typeface="Georgia"/>
            </a:endParaRPr>
          </a:p>
          <a:p>
            <a:pPr indent="0" lvl="0" marL="0" rtl="0" algn="l">
              <a:spcBef>
                <a:spcPts val="0"/>
              </a:spcBef>
              <a:spcAft>
                <a:spcPts val="0"/>
              </a:spcAft>
              <a:buNone/>
            </a:pPr>
            <a:r>
              <a:t/>
            </a:r>
            <a:endParaRPr>
              <a:solidFill>
                <a:schemeClr val="dk1"/>
              </a:solidFill>
              <a:highlight>
                <a:srgbClr val="F7F7F8"/>
              </a:highlight>
              <a:latin typeface="Georgia"/>
              <a:ea typeface="Georgia"/>
              <a:cs typeface="Georgia"/>
              <a:sym typeface="Georgia"/>
            </a:endParaRPr>
          </a:p>
          <a:p>
            <a:pPr indent="0" lvl="0" marL="0" rtl="0" algn="l">
              <a:spcBef>
                <a:spcPts val="0"/>
              </a:spcBef>
              <a:spcAft>
                <a:spcPts val="0"/>
              </a:spcAft>
              <a:buNone/>
            </a:pPr>
            <a:r>
              <a:rPr b="1" i="1" lang="en" u="sng">
                <a:solidFill>
                  <a:schemeClr val="dk1"/>
                </a:solidFill>
                <a:highlight>
                  <a:srgbClr val="F7F7F8"/>
                </a:highlight>
                <a:latin typeface="Georgia"/>
                <a:ea typeface="Georgia"/>
                <a:cs typeface="Georgia"/>
                <a:sym typeface="Georgia"/>
              </a:rPr>
              <a:t>1. </a:t>
            </a:r>
            <a:r>
              <a:rPr b="1" i="1" lang="en" u="sng">
                <a:solidFill>
                  <a:schemeClr val="dk1"/>
                </a:solidFill>
                <a:highlight>
                  <a:srgbClr val="F7F7F8"/>
                </a:highlight>
                <a:latin typeface="Georgia"/>
                <a:ea typeface="Georgia"/>
                <a:cs typeface="Georgia"/>
                <a:sym typeface="Georgia"/>
              </a:rPr>
              <a:t>Create:</a:t>
            </a:r>
            <a:r>
              <a:rPr lang="en">
                <a:solidFill>
                  <a:schemeClr val="dk1"/>
                </a:solidFill>
                <a:highlight>
                  <a:srgbClr val="F7F7F8"/>
                </a:highlight>
                <a:latin typeface="Georgia"/>
                <a:ea typeface="Georgia"/>
                <a:cs typeface="Georgia"/>
                <a:sym typeface="Georgia"/>
              </a:rPr>
              <a:t> In the "Create" phase, the user intends to create something, whether it is a profile, a playlist, or a watchlist. The user's intent here is to establish a starting point for their streaming experience. The user should be able to easily create their profile, customize their watchlist, and set up preferences that will inform their experience on the platform.</a:t>
            </a:r>
            <a:endParaRPr>
              <a:solidFill>
                <a:schemeClr val="dk1"/>
              </a:solidFill>
              <a:highlight>
                <a:srgbClr val="F7F7F8"/>
              </a:highlight>
              <a:latin typeface="Georgia"/>
              <a:ea typeface="Georgia"/>
              <a:cs typeface="Georgia"/>
              <a:sym typeface="Georgia"/>
            </a:endParaRPr>
          </a:p>
          <a:p>
            <a:pPr indent="0" lvl="0" marL="0" rtl="0" algn="l">
              <a:spcBef>
                <a:spcPts val="0"/>
              </a:spcBef>
              <a:spcAft>
                <a:spcPts val="0"/>
              </a:spcAft>
              <a:buNone/>
            </a:pPr>
            <a:r>
              <a:t/>
            </a:r>
            <a:endParaRPr>
              <a:solidFill>
                <a:schemeClr val="dk1"/>
              </a:solidFill>
              <a:highlight>
                <a:srgbClr val="F7F7F8"/>
              </a:highlight>
              <a:latin typeface="Georgia"/>
              <a:ea typeface="Georgia"/>
              <a:cs typeface="Georgia"/>
              <a:sym typeface="Georgia"/>
            </a:endParaRPr>
          </a:p>
          <a:p>
            <a:pPr indent="0" lvl="0" marL="0" rtl="0" algn="l">
              <a:spcBef>
                <a:spcPts val="0"/>
              </a:spcBef>
              <a:spcAft>
                <a:spcPts val="0"/>
              </a:spcAft>
              <a:buNone/>
            </a:pPr>
            <a:r>
              <a:rPr b="1" i="1" lang="en" u="sng">
                <a:solidFill>
                  <a:schemeClr val="dk1"/>
                </a:solidFill>
                <a:highlight>
                  <a:srgbClr val="F7F7F8"/>
                </a:highlight>
                <a:latin typeface="Georgia"/>
                <a:ea typeface="Georgia"/>
                <a:cs typeface="Georgia"/>
                <a:sym typeface="Georgia"/>
              </a:rPr>
              <a:t>2. Acquire:</a:t>
            </a:r>
            <a:r>
              <a:rPr lang="en">
                <a:solidFill>
                  <a:schemeClr val="dk1"/>
                </a:solidFill>
                <a:highlight>
                  <a:srgbClr val="F7F7F8"/>
                </a:highlight>
                <a:latin typeface="Georgia"/>
                <a:ea typeface="Georgia"/>
                <a:cs typeface="Georgia"/>
                <a:sym typeface="Georgia"/>
              </a:rPr>
              <a:t> In the "Acquire" phase, the user intends to find something specific, whether it is a movie or TV show to watch or a channel to follow. The user's intent here is to search for something they want to consume. The platform should provide an intuitive search experience, with filters and recommendations that help the user find exactly what they are looking for.</a:t>
            </a:r>
            <a:endParaRPr>
              <a:solidFill>
                <a:schemeClr val="dk1"/>
              </a:solidFill>
              <a:highlight>
                <a:srgbClr val="F7F7F8"/>
              </a:highlight>
              <a:latin typeface="Georgia"/>
              <a:ea typeface="Georgia"/>
              <a:cs typeface="Georgia"/>
              <a:sym typeface="Georgia"/>
            </a:endParaRPr>
          </a:p>
          <a:p>
            <a:pPr indent="0" lvl="0" marL="0" rtl="0" algn="l">
              <a:spcBef>
                <a:spcPts val="0"/>
              </a:spcBef>
              <a:spcAft>
                <a:spcPts val="0"/>
              </a:spcAft>
              <a:buNone/>
            </a:pPr>
            <a:r>
              <a:t/>
            </a:r>
            <a:endParaRPr sz="1300">
              <a:solidFill>
                <a:schemeClr val="dk1"/>
              </a:solidFill>
              <a:highlight>
                <a:srgbClr val="F7F7F8"/>
              </a:highlight>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8"/>
          <p:cNvPicPr preferRelativeResize="0"/>
          <p:nvPr/>
        </p:nvPicPr>
        <p:blipFill>
          <a:blip r:embed="rId3">
            <a:alphaModFix/>
          </a:blip>
          <a:stretch>
            <a:fillRect/>
          </a:stretch>
        </p:blipFill>
        <p:spPr>
          <a:xfrm>
            <a:off x="0" y="0"/>
            <a:ext cx="9144003" cy="5143501"/>
          </a:xfrm>
          <a:prstGeom prst="rect">
            <a:avLst/>
          </a:prstGeom>
          <a:noFill/>
          <a:ln>
            <a:noFill/>
          </a:ln>
        </p:spPr>
      </p:pic>
      <p:sp>
        <p:nvSpPr>
          <p:cNvPr id="98" name="Google Shape;98;p18"/>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Intent </a:t>
            </a:r>
            <a:r>
              <a:rPr i="1" lang="en" sz="3600">
                <a:solidFill>
                  <a:srgbClr val="2CB974"/>
                </a:solidFill>
                <a:latin typeface="Space Grotesk Medium"/>
                <a:ea typeface="Space Grotesk Medium"/>
                <a:cs typeface="Space Grotesk Medium"/>
                <a:sym typeface="Space Grotesk Medium"/>
              </a:rPr>
              <a:t>framework</a:t>
            </a:r>
            <a:endParaRPr i="1">
              <a:solidFill>
                <a:srgbClr val="2CB974"/>
              </a:solidFill>
            </a:endParaRPr>
          </a:p>
        </p:txBody>
      </p:sp>
      <p:sp>
        <p:nvSpPr>
          <p:cNvPr id="99" name="Google Shape;99;p18"/>
          <p:cNvSpPr txBox="1"/>
          <p:nvPr/>
        </p:nvSpPr>
        <p:spPr>
          <a:xfrm>
            <a:off x="4322050" y="1971450"/>
            <a:ext cx="4046700" cy="523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b="1" sz="2200">
              <a:solidFill>
                <a:schemeClr val="dk1"/>
              </a:solidFill>
            </a:endParaRPr>
          </a:p>
        </p:txBody>
      </p:sp>
      <p:pic>
        <p:nvPicPr>
          <p:cNvPr id="100" name="Google Shape;100;p18"/>
          <p:cNvPicPr preferRelativeResize="0"/>
          <p:nvPr/>
        </p:nvPicPr>
        <p:blipFill>
          <a:blip r:embed="rId4">
            <a:alphaModFix/>
          </a:blip>
          <a:stretch>
            <a:fillRect/>
          </a:stretch>
        </p:blipFill>
        <p:spPr>
          <a:xfrm>
            <a:off x="0" y="4786306"/>
            <a:ext cx="9144003" cy="357188"/>
          </a:xfrm>
          <a:prstGeom prst="rect">
            <a:avLst/>
          </a:prstGeom>
          <a:noFill/>
          <a:ln>
            <a:noFill/>
          </a:ln>
        </p:spPr>
      </p:pic>
      <p:sp>
        <p:nvSpPr>
          <p:cNvPr id="101" name="Google Shape;101;p18"/>
          <p:cNvSpPr txBox="1"/>
          <p:nvPr/>
        </p:nvSpPr>
        <p:spPr>
          <a:xfrm>
            <a:off x="3596500" y="711175"/>
            <a:ext cx="5373600" cy="501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None/>
            </a:pPr>
            <a:r>
              <a:rPr b="1" i="1" lang="en" sz="1300" u="sng">
                <a:solidFill>
                  <a:schemeClr val="dk1"/>
                </a:solidFill>
                <a:highlight>
                  <a:srgbClr val="F7F7F8"/>
                </a:highlight>
                <a:latin typeface="Georgia"/>
                <a:ea typeface="Georgia"/>
                <a:cs typeface="Georgia"/>
                <a:sym typeface="Georgia"/>
              </a:rPr>
              <a:t>3. Shape: </a:t>
            </a:r>
            <a:r>
              <a:rPr lang="en" sz="1300">
                <a:solidFill>
                  <a:schemeClr val="dk1"/>
                </a:solidFill>
                <a:highlight>
                  <a:srgbClr val="F7F7F8"/>
                </a:highlight>
                <a:latin typeface="Georgia"/>
                <a:ea typeface="Georgia"/>
                <a:cs typeface="Georgia"/>
                <a:sym typeface="Georgia"/>
              </a:rPr>
              <a:t>In the "Shape" phase, the user intends to tailor their experience, whether it is by rating titles, setting preferences, or receiving recommendations. The user's intent here is to refine their streaming experience to match their taste and preferences. The platform should offer personalized recommendations, allow the user to rate titles, and provide easy access to settings that will shape their experience.</a:t>
            </a:r>
            <a:endParaRPr sz="1300">
              <a:solidFill>
                <a:schemeClr val="dk1"/>
              </a:solidFill>
              <a:highlight>
                <a:srgbClr val="F7F7F8"/>
              </a:highlight>
              <a:latin typeface="Georgia"/>
              <a:ea typeface="Georgia"/>
              <a:cs typeface="Georgia"/>
              <a:sym typeface="Georgia"/>
            </a:endParaRPr>
          </a:p>
          <a:p>
            <a:pPr indent="0" lvl="0" marL="0" rtl="0" algn="l">
              <a:lnSpc>
                <a:spcPct val="115000"/>
              </a:lnSpc>
              <a:spcBef>
                <a:spcPts val="1500"/>
              </a:spcBef>
              <a:spcAft>
                <a:spcPts val="0"/>
              </a:spcAft>
              <a:buNone/>
            </a:pPr>
            <a:r>
              <a:rPr b="1" i="1" lang="en" sz="1300" u="sng">
                <a:solidFill>
                  <a:schemeClr val="dk1"/>
                </a:solidFill>
                <a:highlight>
                  <a:srgbClr val="F7F7F8"/>
                </a:highlight>
                <a:latin typeface="Georgia"/>
                <a:ea typeface="Georgia"/>
                <a:cs typeface="Georgia"/>
                <a:sym typeface="Georgia"/>
              </a:rPr>
              <a:t>4. Serve:</a:t>
            </a:r>
            <a:r>
              <a:rPr lang="en" sz="1300">
                <a:solidFill>
                  <a:schemeClr val="dk1"/>
                </a:solidFill>
                <a:highlight>
                  <a:srgbClr val="F7F7F8"/>
                </a:highlight>
                <a:latin typeface="Georgia"/>
                <a:ea typeface="Georgia"/>
                <a:cs typeface="Georgia"/>
                <a:sym typeface="Georgia"/>
              </a:rPr>
              <a:t> In the "Serve" phase, the user intends to consume content, whether it is watching a movie, binge-watching a TV show, or streaming live events. The user's intent here is to enjoy the content they have selected. The platform should provide a seamless streaming experience, with high-quality video and audio, subtitles, and the ability to easily navigate between episodes or movies.</a:t>
            </a:r>
            <a:endParaRPr sz="1300">
              <a:solidFill>
                <a:schemeClr val="dk1"/>
              </a:solidFill>
              <a:highlight>
                <a:srgbClr val="F7F7F8"/>
              </a:highlight>
              <a:latin typeface="Georgia"/>
              <a:ea typeface="Georgia"/>
              <a:cs typeface="Georgia"/>
              <a:sym typeface="Georgia"/>
            </a:endParaRPr>
          </a:p>
          <a:p>
            <a:pPr indent="0" lvl="0" marL="0" rtl="0" algn="l">
              <a:lnSpc>
                <a:spcPct val="115000"/>
              </a:lnSpc>
              <a:spcBef>
                <a:spcPts val="1500"/>
              </a:spcBef>
              <a:spcAft>
                <a:spcPts val="0"/>
              </a:spcAft>
              <a:buNone/>
            </a:pPr>
            <a:r>
              <a:rPr lang="en" sz="1200">
                <a:solidFill>
                  <a:schemeClr val="dk1"/>
                </a:solidFill>
                <a:highlight>
                  <a:srgbClr val="F7F7F8"/>
                </a:highlight>
                <a:latin typeface="Georgia"/>
                <a:ea typeface="Georgia"/>
                <a:cs typeface="Georgia"/>
                <a:sym typeface="Georgia"/>
              </a:rPr>
              <a:t>(By understanding the user's intent in each phase of the streaming experience, the platform can optimize user flows and increase conversion rates. )</a:t>
            </a:r>
            <a:endParaRPr sz="1200">
              <a:solidFill>
                <a:schemeClr val="dk1"/>
              </a:solidFill>
              <a:highlight>
                <a:srgbClr val="F7F7F8"/>
              </a:highlight>
              <a:latin typeface="Georgia"/>
              <a:ea typeface="Georgia"/>
              <a:cs typeface="Georgia"/>
              <a:sym typeface="Georgia"/>
            </a:endParaRPr>
          </a:p>
          <a:p>
            <a:pPr indent="0" lvl="0" marL="0" rtl="0" algn="l">
              <a:lnSpc>
                <a:spcPct val="115000"/>
              </a:lnSpc>
              <a:spcBef>
                <a:spcPts val="1500"/>
              </a:spcBef>
              <a:spcAft>
                <a:spcPts val="0"/>
              </a:spcAft>
              <a:buNone/>
            </a:pPr>
            <a:r>
              <a:t/>
            </a:r>
            <a:endParaRPr sz="1300">
              <a:solidFill>
                <a:schemeClr val="dk1"/>
              </a:solidFill>
              <a:highlight>
                <a:srgbClr val="F7F7F8"/>
              </a:highlight>
              <a:latin typeface="Georgia"/>
              <a:ea typeface="Georgia"/>
              <a:cs typeface="Georgia"/>
              <a:sym typeface="Georgia"/>
            </a:endParaRPr>
          </a:p>
          <a:p>
            <a:pPr indent="0" lvl="0" marL="0" rtl="0" algn="l">
              <a:spcBef>
                <a:spcPts val="1500"/>
              </a:spcBef>
              <a:spcAft>
                <a:spcPts val="0"/>
              </a:spcAft>
              <a:buNone/>
            </a:pPr>
            <a:r>
              <a:t/>
            </a:r>
            <a:endParaRPr sz="1300">
              <a:solidFill>
                <a:schemeClr val="dk1"/>
              </a:solidFill>
              <a:highlight>
                <a:srgbClr val="F7F7F8"/>
              </a:highlight>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19"/>
          <p:cNvPicPr preferRelativeResize="0"/>
          <p:nvPr/>
        </p:nvPicPr>
        <p:blipFill>
          <a:blip r:embed="rId3">
            <a:alphaModFix/>
          </a:blip>
          <a:stretch>
            <a:fillRect/>
          </a:stretch>
        </p:blipFill>
        <p:spPr>
          <a:xfrm>
            <a:off x="0" y="0"/>
            <a:ext cx="9144003" cy="5143501"/>
          </a:xfrm>
          <a:prstGeom prst="rect">
            <a:avLst/>
          </a:prstGeom>
          <a:noFill/>
          <a:ln>
            <a:noFill/>
          </a:ln>
        </p:spPr>
      </p:pic>
      <p:sp>
        <p:nvSpPr>
          <p:cNvPr id="107" name="Google Shape;107;p19"/>
          <p:cNvSpPr txBox="1"/>
          <p:nvPr/>
        </p:nvSpPr>
        <p:spPr>
          <a:xfrm>
            <a:off x="328575" y="192525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3600">
                <a:solidFill>
                  <a:schemeClr val="lt1"/>
                </a:solidFill>
                <a:latin typeface="Space Grotesk Medium"/>
                <a:ea typeface="Space Grotesk Medium"/>
                <a:cs typeface="Space Grotesk Medium"/>
                <a:sym typeface="Space Grotesk Medium"/>
              </a:rPr>
              <a:t>Existing </a:t>
            </a:r>
            <a:r>
              <a:rPr i="1" lang="en" sz="3600">
                <a:solidFill>
                  <a:srgbClr val="2CB974"/>
                </a:solidFill>
                <a:latin typeface="Space Grotesk Medium"/>
                <a:ea typeface="Space Grotesk Medium"/>
                <a:cs typeface="Space Grotesk Medium"/>
                <a:sym typeface="Space Grotesk Medium"/>
              </a:rPr>
              <a:t>User Flow</a:t>
            </a:r>
            <a:endParaRPr i="1">
              <a:solidFill>
                <a:srgbClr val="2CB974"/>
              </a:solidFill>
            </a:endParaRPr>
          </a:p>
        </p:txBody>
      </p:sp>
      <p:sp>
        <p:nvSpPr>
          <p:cNvPr id="108" name="Google Shape;108;p19"/>
          <p:cNvSpPr txBox="1"/>
          <p:nvPr/>
        </p:nvSpPr>
        <p:spPr>
          <a:xfrm>
            <a:off x="4322050" y="1971450"/>
            <a:ext cx="4046700" cy="15393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 sz="2200">
                <a:solidFill>
                  <a:schemeClr val="dk1"/>
                </a:solidFill>
              </a:rPr>
              <a:t>User Flow 1</a:t>
            </a:r>
            <a:endParaRPr b="1" sz="2200">
              <a:solidFill>
                <a:schemeClr val="dk1"/>
              </a:solidFill>
            </a:endParaRPr>
          </a:p>
          <a:p>
            <a:pPr indent="-368300" lvl="0" marL="457200" rtl="0" algn="l">
              <a:spcBef>
                <a:spcPts val="0"/>
              </a:spcBef>
              <a:spcAft>
                <a:spcPts val="0"/>
              </a:spcAft>
              <a:buClr>
                <a:schemeClr val="dk1"/>
              </a:buClr>
              <a:buSzPts val="2200"/>
              <a:buChar char="●"/>
            </a:pPr>
            <a:r>
              <a:rPr b="1" lang="en" sz="2200">
                <a:solidFill>
                  <a:schemeClr val="dk1"/>
                </a:solidFill>
              </a:rPr>
              <a:t>User Flow 2</a:t>
            </a:r>
            <a:endParaRPr b="1" sz="2200">
              <a:solidFill>
                <a:schemeClr val="dk1"/>
              </a:solidFill>
            </a:endParaRPr>
          </a:p>
          <a:p>
            <a:pPr indent="0" lvl="0" marL="0" rtl="0" algn="l">
              <a:spcBef>
                <a:spcPts val="0"/>
              </a:spcBef>
              <a:spcAft>
                <a:spcPts val="0"/>
              </a:spcAft>
              <a:buNone/>
            </a:pPr>
            <a:r>
              <a:t/>
            </a:r>
            <a:endParaRPr b="1" sz="2200">
              <a:solidFill>
                <a:schemeClr val="dk1"/>
              </a:solidFill>
            </a:endParaRPr>
          </a:p>
          <a:p>
            <a:pPr indent="0" lvl="0" marL="457200" rtl="0" algn="l">
              <a:spcBef>
                <a:spcPts val="0"/>
              </a:spcBef>
              <a:spcAft>
                <a:spcPts val="0"/>
              </a:spcAft>
              <a:buNone/>
            </a:pPr>
            <a:r>
              <a:t/>
            </a:r>
            <a:endParaRPr b="1" sz="2200">
              <a:solidFill>
                <a:schemeClr val="dk1"/>
              </a:solidFill>
            </a:endParaRPr>
          </a:p>
        </p:txBody>
      </p:sp>
      <p:pic>
        <p:nvPicPr>
          <p:cNvPr id="109" name="Google Shape;109;p19"/>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0" y="0"/>
            <a:ext cx="9144003" cy="5143501"/>
          </a:xfrm>
          <a:prstGeom prst="rect">
            <a:avLst/>
          </a:prstGeom>
          <a:noFill/>
          <a:ln>
            <a:noFill/>
          </a:ln>
        </p:spPr>
      </p:pic>
      <p:sp>
        <p:nvSpPr>
          <p:cNvPr id="115" name="Google Shape;115;p20"/>
          <p:cNvSpPr txBox="1"/>
          <p:nvPr/>
        </p:nvSpPr>
        <p:spPr>
          <a:xfrm>
            <a:off x="1000650" y="723725"/>
            <a:ext cx="71427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u="sng">
                <a:solidFill>
                  <a:srgbClr val="2CB974"/>
                </a:solidFill>
                <a:latin typeface="Space Grotesk"/>
                <a:ea typeface="Space Grotesk"/>
                <a:cs typeface="Space Grotesk"/>
                <a:sym typeface="Space Grotesk"/>
              </a:rPr>
              <a:t>User Flow 1: Searching and Viewing a Film</a:t>
            </a:r>
            <a:endParaRPr b="1" sz="300" u="sng"/>
          </a:p>
        </p:txBody>
      </p:sp>
      <p:sp>
        <p:nvSpPr>
          <p:cNvPr id="116" name="Google Shape;116;p20"/>
          <p:cNvSpPr txBox="1"/>
          <p:nvPr/>
        </p:nvSpPr>
        <p:spPr>
          <a:xfrm>
            <a:off x="1000650" y="1153600"/>
            <a:ext cx="71427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AutoNum type="arabicPeriod"/>
            </a:pPr>
            <a:r>
              <a:rPr lang="en" sz="1600">
                <a:solidFill>
                  <a:schemeClr val="dk1"/>
                </a:solidFill>
              </a:rPr>
              <a:t>When a user logs into Amazon Prime Video, the home screen is displayed.</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chooses the "Movies" category after perusing the other categories.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chooses a movie to view from the list of available films by scrolling through it.</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is shown a page with the synopsis, cast, and reviews of the film.</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"Watch Now" button is clicked by the user to begin streaming the film.</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A loading screen is displayed to the user before the movie playback screen appears.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controls allow the user to pause, rewind, or fast-forward while watching the movie.</a:t>
            </a:r>
            <a:endParaRPr sz="2000">
              <a:solidFill>
                <a:schemeClr val="dk1"/>
              </a:solidFill>
              <a:latin typeface="Georgia"/>
              <a:ea typeface="Georgia"/>
              <a:cs typeface="Georgia"/>
              <a:sym typeface="Georgia"/>
            </a:endParaRPr>
          </a:p>
        </p:txBody>
      </p:sp>
      <p:pic>
        <p:nvPicPr>
          <p:cNvPr id="117" name="Google Shape;117;p20"/>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1"/>
          <p:cNvPicPr preferRelativeResize="0"/>
          <p:nvPr/>
        </p:nvPicPr>
        <p:blipFill>
          <a:blip r:embed="rId3">
            <a:alphaModFix/>
          </a:blip>
          <a:stretch>
            <a:fillRect/>
          </a:stretch>
        </p:blipFill>
        <p:spPr>
          <a:xfrm>
            <a:off x="0" y="0"/>
            <a:ext cx="9144003" cy="5143501"/>
          </a:xfrm>
          <a:prstGeom prst="rect">
            <a:avLst/>
          </a:prstGeom>
          <a:noFill/>
          <a:ln>
            <a:noFill/>
          </a:ln>
        </p:spPr>
      </p:pic>
      <p:sp>
        <p:nvSpPr>
          <p:cNvPr id="123" name="Google Shape;123;p21"/>
          <p:cNvSpPr txBox="1"/>
          <p:nvPr/>
        </p:nvSpPr>
        <p:spPr>
          <a:xfrm>
            <a:off x="-50" y="723725"/>
            <a:ext cx="9144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u="sng">
                <a:solidFill>
                  <a:srgbClr val="2CB974"/>
                </a:solidFill>
                <a:latin typeface="Space Grotesk"/>
                <a:ea typeface="Space Grotesk"/>
                <a:cs typeface="Space Grotesk"/>
                <a:sym typeface="Space Grotesk"/>
              </a:rPr>
              <a:t>User Flow 2: Searching for a TV Show and Adding it to Watchlist</a:t>
            </a:r>
            <a:endParaRPr b="1" sz="1700" u="sng"/>
          </a:p>
        </p:txBody>
      </p:sp>
      <p:sp>
        <p:nvSpPr>
          <p:cNvPr id="124" name="Google Shape;124;p21"/>
          <p:cNvSpPr txBox="1"/>
          <p:nvPr/>
        </p:nvSpPr>
        <p:spPr>
          <a:xfrm>
            <a:off x="633375" y="1153600"/>
            <a:ext cx="78549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dk1"/>
              </a:buClr>
              <a:buSzPts val="1600"/>
              <a:buAutoNum type="arabicPeriod"/>
            </a:pPr>
            <a:r>
              <a:rPr lang="en" sz="1600">
                <a:solidFill>
                  <a:schemeClr val="dk1"/>
                </a:solidFill>
              </a:rPr>
              <a:t>When a user logs into Amazon Prime Video, the home screen is displayed.</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enters the name of the TV show they wish to watch after clicking the search icon.</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gets shown the search results, which also include the TV programme they were looking for.</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clicks on the television programme to get its details page.</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decides to add the show to their Watchlist after reading the summary, cast bio, and reviews.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When the user presses the "Add to Watchlist" button, a confirmation message appears.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To view their list of recorded TV series and films, the user clicks on the "Watchlist" button.</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user can now access the recently added TV show whenever they want after seeing it in their Watchlist.</a:t>
            </a:r>
            <a:endParaRPr sz="1600">
              <a:solidFill>
                <a:schemeClr val="dk1"/>
              </a:solidFill>
            </a:endParaRPr>
          </a:p>
        </p:txBody>
      </p:sp>
      <p:pic>
        <p:nvPicPr>
          <p:cNvPr id="125" name="Google Shape;125;p21"/>
          <p:cNvPicPr preferRelativeResize="0"/>
          <p:nvPr/>
        </p:nvPicPr>
        <p:blipFill>
          <a:blip r:embed="rId4">
            <a:alphaModFix/>
          </a:blip>
          <a:stretch>
            <a:fillRect/>
          </a:stretch>
        </p:blipFill>
        <p:spPr>
          <a:xfrm>
            <a:off x="0" y="4786306"/>
            <a:ext cx="9144003" cy="35718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